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1A90DC-270C-4694-8BE8-F1334B53B31B}">
  <a:tblStyle styleId="{821A90DC-270C-4694-8BE8-F1334B53B3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создавать запоминающиеся презентации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Руководство Чипа Хита и Дэна Хита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Языковой барьер мешает Альберто найти друзей, </a:t>
            </a:r>
            <a:br>
              <a:rPr lang="ru"/>
            </a:br>
            <a:r>
              <a:rPr lang="ru"/>
              <a:t>а Маркосу – развивать бизнес.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Совет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Желательно показывать, как ваше решение может помочь в очень разных ситуациях.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5"/>
                </a:solidFill>
              </a:rPr>
              <a:t>Решение Маркоса – Google Переводчик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Его клиенты озвучивают свой запрос через приложение.</a:t>
            </a:r>
            <a:r>
              <a:rPr lang="ru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lt1"/>
                </a:solidFill>
              </a:rPr>
              <a:t>Он может посоветовать наилучшую камеру с учетом пожеланий клиента.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</a:rPr>
              <a:t>Простой жест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000000"/>
                </a:solidFill>
              </a:rPr>
              <a:t>Тренеры Гэри и Глен не знают испанского.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000000"/>
                </a:solidFill>
              </a:rPr>
              <a:t>Они пригласили Альберто с помощью Google Переводчика: "Хочешь сыграть? Будешь защитником на </a:t>
            </a:r>
            <a:br>
              <a:rPr lang="ru" sz="1800">
                <a:solidFill>
                  <a:srgbClr val="000000"/>
                </a:solidFill>
              </a:rPr>
            </a:br>
            <a:r>
              <a:rPr lang="ru" sz="1800">
                <a:solidFill>
                  <a:srgbClr val="000000"/>
                </a:solidFill>
              </a:rPr>
              <a:t>левом фланге?"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Совет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Покажите на примере истории, как ваше решение помогает человеку.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>
                <a:solidFill>
                  <a:schemeClr val="accent5"/>
                </a:solidFill>
              </a:rPr>
              <a:t>Из аутсайдеров </a:t>
            </a:r>
            <a:br>
              <a:rPr lang="ru" sz="4200">
                <a:solidFill>
                  <a:schemeClr val="accent5"/>
                </a:solidFill>
              </a:rPr>
            </a:br>
            <a:r>
              <a:rPr lang="ru" sz="4200">
                <a:solidFill>
                  <a:schemeClr val="accent5"/>
                </a:solidFill>
              </a:rPr>
              <a:t>в звезды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ru" sz="2100"/>
              <a:t>Альберто забил 30 голов в 21 матче. Его уже приглашают в команды премьер-лиги. Он отлично ладит с товарищами по команде.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ru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Видео об истории Альберто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Совет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Чтобы история вызывала доверие, добавьте точные данные, например конкретные термины, которые Альберто узнал благодаря приложению, или статистику голов.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усок клейкой ленты, который удерживает заметку на слайде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</a:t>
            </a:r>
            <a:r>
              <a:rPr b="1" lang="ru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Примеры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Людям хочется знать, насколько часто или редко возникают описанные ситуации.</a:t>
            </a: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Добавьте 1–2 показателя статистики с четкой корреляцией. Как сделать цифры запоминающимися: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ru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Связать</a:t>
            </a:r>
            <a:br>
              <a:rPr lang="ru" sz="1400">
                <a:latin typeface="Raleway"/>
                <a:ea typeface="Raleway"/>
                <a:cs typeface="Raleway"/>
                <a:sym typeface="Raleway"/>
              </a:rPr>
            </a:b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Свяжите данные с историей, которую озвучили выше.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ru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Сравнить</a:t>
            </a:r>
            <a:br>
              <a:rPr lang="ru" sz="1400">
                <a:latin typeface="Raleway"/>
                <a:ea typeface="Raleway"/>
                <a:cs typeface="Raleway"/>
                <a:sym typeface="Raleway"/>
              </a:rPr>
            </a:b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Чтобы цифры воспринимались легко, соотнесите их с другими численными значениями, понятными слушателям.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099" y="712150"/>
            <a:ext cx="86121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/>
              <a:t>Google Переводчик используется в магазине Маркоса каждый день.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ru"/>
              <a:t>Ведь в ЕС </a:t>
            </a:r>
            <a:r>
              <a:rPr lang="ru">
                <a:solidFill>
                  <a:schemeClr val="accent5"/>
                </a:solidFill>
              </a:rPr>
              <a:t>только официальных </a:t>
            </a:r>
            <a:br>
              <a:rPr lang="ru">
                <a:solidFill>
                  <a:schemeClr val="accent5"/>
                </a:solidFill>
              </a:rPr>
            </a:br>
            <a:r>
              <a:rPr lang="ru">
                <a:solidFill>
                  <a:schemeClr val="accent5"/>
                </a:solidFill>
              </a:rPr>
              <a:t>языков – 23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Источник:</a:t>
            </a:r>
            <a:r>
              <a:rPr lang="ru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Совет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Не давайте сухую статистику. Всегда связывайте данные </a:t>
              </a:r>
              <a:b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с примером, как в истории с Маркосом.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800">
                <a:solidFill>
                  <a:schemeClr val="lt2"/>
                </a:solidFill>
              </a:rPr>
              <a:t>В 2015 году за границу выезжали 50 млн американцев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lt2"/>
                </a:solidFill>
              </a:rPr>
              <a:t>ЭТО БОЛЬШЕ, ЧЕМ </a:t>
            </a:r>
            <a:r>
              <a:rPr lang="ru" sz="4400">
                <a:solidFill>
                  <a:schemeClr val="lt2"/>
                </a:solidFill>
              </a:rPr>
              <a:t>НАСЕЛЕНИЕ</a:t>
            </a:r>
            <a:r>
              <a:rPr lang="ru" sz="4400">
                <a:solidFill>
                  <a:schemeClr val="lt2"/>
                </a:solidFill>
              </a:rPr>
              <a:t> </a:t>
            </a:r>
            <a:endParaRPr sz="4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КАЛИФОРНИИ</a:t>
            </a:r>
            <a:r>
              <a:rPr lang="ru" sz="3300">
                <a:solidFill>
                  <a:schemeClr val="lt2"/>
                </a:solidFill>
              </a:rPr>
              <a:t> И </a:t>
            </a:r>
            <a:br>
              <a:rPr lang="ru" sz="3300">
                <a:solidFill>
                  <a:schemeClr val="lt2"/>
                </a:solidFill>
              </a:rPr>
            </a:br>
            <a:r>
              <a:rPr lang="ru" sz="3300"/>
              <a:t>ТЕХАСА</a:t>
            </a:r>
            <a:r>
              <a:rPr lang="ru" sz="3300">
                <a:solidFill>
                  <a:schemeClr val="lt2"/>
                </a:solidFill>
              </a:rPr>
              <a:t> </a:t>
            </a:r>
            <a:r>
              <a:rPr lang="ru" sz="3300">
                <a:solidFill>
                  <a:schemeClr val="lt2"/>
                </a:solidFill>
              </a:rPr>
              <a:t>ВМЕСТЕ</a:t>
            </a:r>
            <a:r>
              <a:rPr lang="ru" sz="3400">
                <a:solidFill>
                  <a:schemeClr val="lt2"/>
                </a:solidFill>
              </a:rPr>
              <a:t> ВЗЯТЫХ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Совет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Если цифра слишком большая или слишком маленькая, сравните </a:t>
              </a:r>
              <a:b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ее с другим, более понятным, показателем.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Источник:</a:t>
            </a:r>
            <a:r>
              <a:rPr lang="ru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усок клейкой ленты, который удерживает заметку на слайде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</a:t>
            </a:r>
            <a:r>
              <a:rPr b="1" lang="ru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Завершение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Укрепите веру в продукт или идею, добавив хотя бы один из следующих слайдов: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ru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Этапы работы</a:t>
            </a:r>
            <a:br>
              <a:rPr lang="ru" sz="1200">
                <a:latin typeface="Raleway"/>
                <a:ea typeface="Raleway"/>
                <a:cs typeface="Raleway"/>
                <a:sym typeface="Raleway"/>
              </a:rPr>
            </a:b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Что уже сделано, а над чем ещё предстоит работать?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ru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Отзывы</a:t>
            </a:r>
            <a:br>
              <a:rPr lang="ru" sz="1200">
                <a:latin typeface="Raleway"/>
                <a:ea typeface="Raleway"/>
                <a:cs typeface="Raleway"/>
                <a:sym typeface="Raleway"/>
              </a:rPr>
            </a:b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Кто поддерживает (или не одобряет) вашу идею?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ru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Что дальше?</a:t>
            </a:r>
            <a:br>
              <a:rPr lang="ru" sz="1200">
                <a:latin typeface="Raleway"/>
                <a:ea typeface="Raleway"/>
                <a:cs typeface="Raleway"/>
                <a:sym typeface="Raleway"/>
              </a:rPr>
            </a:b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Как аудитория может поучаствовать или узнать больше?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Этапы работы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{821A90DC-270C-4694-8BE8-F1334B53B31B}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Октябрь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5"/>
            <a:ext cx="307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/>
              <a:t>Перевод веб-страниц с помощью расширения в Chrome</a:t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Август 2015 г.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/>
              <a:t>Перевод речи с помощью часов Android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Октябрь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/>
              <a:t>Перевод в интерфейсах приложений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Ноябрь 2015 г.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742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/>
              <a:t>Перевод текста с английского </a:t>
            </a:r>
            <a:br>
              <a:rPr lang="ru" sz="1400"/>
            </a:br>
            <a:r>
              <a:rPr lang="ru" sz="1400"/>
              <a:t>или немецкого на арабский </a:t>
            </a:r>
            <a:br>
              <a:rPr lang="ru" sz="1400"/>
            </a:br>
            <a:r>
              <a:rPr lang="ru" sz="1400"/>
              <a:t>с помощью камеры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нас говорят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Google Переводчик помогает мне изучать французский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ru" sz="1400"/>
              <a:t>Имя, Город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Уверена, что во Вьетнаме мне это приложение пригодится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ru" sz="1400"/>
              <a:t>Имя, Город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Перевод с распознаванием текста – настоящая магия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ru" sz="1400"/>
              <a:t>Имя, Город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(выдуманная история для примера)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971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600">
                <a:solidFill>
                  <a:schemeClr val="dk1"/>
                </a:solidFill>
              </a:rPr>
              <a:t>Как продать свою идею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ru" sz="1800">
                <a:latin typeface="Lato"/>
                <a:ea typeface="Lato"/>
                <a:cs typeface="Lato"/>
                <a:sym typeface="Lato"/>
              </a:rPr>
              <a:t>Этот шаблон поможет вам создать запоминающуюся презентацию, посвященную продукту, сервису или идее. Разработан в сотрудничестве с Чипом и Дэном Хит – авторами бестселлера Made To Stick ("Прилипчивые" идеи).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Книга с названием Made To Stick, стоящая вполоборота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Владеете языками?</a:t>
            </a:r>
            <a:r>
              <a:rPr lang="ru"/>
              <a:t> </a:t>
            </a:r>
            <a:br>
              <a:rPr lang="ru"/>
            </a:br>
            <a:r>
              <a:rPr lang="ru"/>
              <a:t>Помогите сделать Google Переводчик лучше.</a:t>
            </a:r>
            <a:r>
              <a:rPr lang="ru"/>
              <a:t> </a:t>
            </a:r>
            <a:br>
              <a:rPr lang="ru"/>
            </a:br>
            <a:r>
              <a:rPr lang="ru"/>
              <a:t>Присоединяйтесь к</a:t>
            </a:r>
            <a:r>
              <a:rPr lang="ru"/>
              <a:t> </a:t>
            </a:r>
            <a:r>
              <a:rPr lang="ru">
                <a:solidFill>
                  <a:schemeClr val="accent5"/>
                </a:solidFill>
              </a:rPr>
              <a:t>сообществу</a:t>
            </a:r>
            <a:r>
              <a:rPr lang="ru"/>
              <a:t>!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259" name="Google Shape;259;p3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Совет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Побуждайте аудиторию действовать.</a:t>
              </a: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Предложение зависит от идеи, например можно предложить скачать приложение или вступить в организацию.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усок клейкой ленты, который удерживает заметку на слайде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Удачи!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Надеемся, что наши советы помогут вам создать запоминающуюся презентацию продукта или услуги.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Больше (бесплатных) советов смотрите на</a:t>
            </a:r>
            <a:br>
              <a:rPr lang="ru" sz="1200">
                <a:latin typeface="Raleway"/>
                <a:ea typeface="Raleway"/>
                <a:cs typeface="Raleway"/>
                <a:sym typeface="Raleway"/>
              </a:rPr>
            </a:br>
            <a:r>
              <a:rPr lang="ru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Книга с названием Made To Stick, стоящая вполоборота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О том, как сделать идеи запоминающимися, читайте в нашей книге.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усок клейкой ленты, который удерживает заметку на слайде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b="1" lang="ru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Введение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latin typeface="Raleway"/>
                <a:ea typeface="Raleway"/>
                <a:cs typeface="Raleway"/>
                <a:sym typeface="Raleway"/>
              </a:rPr>
              <a:t>Выберите одну из стратегий </a:t>
            </a: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мгновенного привлечения внимания: неожиданный факт, эмоция или простое заявление.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ru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Неожиданный факт</a:t>
            </a:r>
            <a:br>
              <a:rPr lang="ru" sz="1400">
                <a:latin typeface="Raleway"/>
                <a:ea typeface="Raleway"/>
                <a:cs typeface="Raleway"/>
                <a:sym typeface="Raleway"/>
              </a:rPr>
            </a:b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Сообщите что-то новое, необычное или удивительное.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ru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Эмоция</a:t>
            </a:r>
            <a:br>
              <a:rPr lang="ru" sz="1400">
                <a:latin typeface="Raleway"/>
                <a:ea typeface="Raleway"/>
                <a:cs typeface="Raleway"/>
                <a:sym typeface="Raleway"/>
              </a:rPr>
            </a:b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Заставьте аудиторию сопереживать.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ru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Простое заявление</a:t>
            </a:r>
            <a:br>
              <a:rPr lang="ru" sz="1400">
                <a:latin typeface="Raleway"/>
                <a:ea typeface="Raleway"/>
                <a:cs typeface="Raleway"/>
                <a:sym typeface="Raleway"/>
              </a:rPr>
            </a:b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Озвучьте простую идею, интересную всем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Сколько языков </a:t>
            </a:r>
            <a:br>
              <a:rPr lang="ru"/>
            </a:br>
            <a:r>
              <a:rPr lang="ru"/>
              <a:t>нужно знать, чтобы</a:t>
            </a:r>
            <a:br>
              <a:rPr lang="ru"/>
            </a:br>
            <a:r>
              <a:rPr lang="ru">
                <a:solidFill>
                  <a:schemeClr val="accent5"/>
                </a:solidFill>
              </a:rPr>
              <a:t>общаться</a:t>
            </a:r>
            <a:r>
              <a:rPr lang="ru">
                <a:solidFill>
                  <a:schemeClr val="accent5"/>
                </a:solidFill>
              </a:rPr>
              <a:t> со всеми </a:t>
            </a:r>
            <a:br>
              <a:rPr lang="ru">
                <a:solidFill>
                  <a:schemeClr val="accent5"/>
                </a:solidFill>
              </a:rPr>
            </a:br>
            <a:r>
              <a:rPr lang="ru">
                <a:solidFill>
                  <a:schemeClr val="accent5"/>
                </a:solidFill>
              </a:rPr>
              <a:t>людьми в мире?</a:t>
            </a:r>
            <a:br>
              <a:rPr lang="ru"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ru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Совет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В этом примере мы готовим аудиторию к</a:t>
              </a: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b="1"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неожиданному факту.</a:t>
              </a: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Люди ещё обдумывают вопрос, а у нас он уже есть ответ, который удивит всех.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Всего один!</a:t>
            </a:r>
            <a:r>
              <a:rPr lang="ru"/>
              <a:t> </a:t>
            </a:r>
            <a:r>
              <a:rPr lang="ru"/>
              <a:t>Ваш собственный!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ru" sz="2400"/>
              <a:t>(и небольшая помощь вашего смартфона)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ru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Совет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Помните:</a:t>
              </a: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очевидное </a:t>
              </a:r>
              <a:b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и понятное не привлекает внимания.</a:t>
              </a: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Используйте неожиданные факты </a:t>
              </a:r>
              <a:b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по теме презентации.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1715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chemeClr val="dk2"/>
                </a:solidFill>
              </a:rPr>
              <a:t>Приложение Google Переводчик может повторить любую вашу фразу на</a:t>
            </a:r>
            <a:r>
              <a:rPr b="0" lang="ru" sz="2400">
                <a:solidFill>
                  <a:schemeClr val="dk2"/>
                </a:solidFill>
              </a:rPr>
              <a:t> </a:t>
            </a:r>
            <a:r>
              <a:rPr lang="ru"/>
              <a:t>90 ЯЗЫКАХ</a:t>
            </a:r>
            <a:r>
              <a:rPr lang="ru" sz="2400"/>
              <a:t> </a:t>
            </a:r>
            <a:r>
              <a:rPr b="0" lang="ru" sz="2400">
                <a:solidFill>
                  <a:schemeClr val="dk2"/>
                </a:solidFill>
              </a:rPr>
              <a:t> – от немецкого до японского, от чешского </a:t>
            </a:r>
            <a:br>
              <a:rPr b="0" lang="ru" sz="2400">
                <a:solidFill>
                  <a:schemeClr val="dk2"/>
                </a:solidFill>
              </a:rPr>
            </a:br>
            <a:r>
              <a:rPr b="0" lang="ru" sz="2400">
                <a:solidFill>
                  <a:schemeClr val="dk2"/>
                </a:solidFill>
              </a:rPr>
              <a:t>до зулу.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ru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Совет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Не откладывайте суть на конец презентации.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Покажите продукт или идею (как в) сразу же.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усок клейкой ленты, который удерживает заметку на слайде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b="1" lang="ru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Примеры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После просмотра этой части аудитория должна представлять: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ru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Что</a:t>
            </a:r>
            <a:br>
              <a:rPr lang="ru" sz="1200">
                <a:latin typeface="Raleway"/>
                <a:ea typeface="Raleway"/>
                <a:cs typeface="Raleway"/>
                <a:sym typeface="Raleway"/>
              </a:rPr>
            </a:b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Что представляет из себя ваше решение?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ru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Кто</a:t>
            </a:r>
            <a:br>
              <a:rPr lang="ru" sz="1400">
                <a:latin typeface="Raleway"/>
                <a:ea typeface="Raleway"/>
                <a:cs typeface="Raleway"/>
                <a:sym typeface="Raleway"/>
              </a:rPr>
            </a:b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Покажите конкретного человека, который получит выгоду от вашего решения.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</a:rPr>
              <a:t>Это Альберто.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Недавно он переехал из Испании </a:t>
            </a:r>
            <a:br>
              <a:rPr lang="ru" sz="1800">
                <a:solidFill>
                  <a:srgbClr val="000000"/>
                </a:solidFill>
              </a:rPr>
            </a:br>
            <a:r>
              <a:rPr lang="ru" sz="1800">
                <a:solidFill>
                  <a:srgbClr val="000000"/>
                </a:solidFill>
              </a:rPr>
              <a:t>в небольшой городок в Северной Ирландии.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800"/>
              <a:t>Он любит футбол, но боится, что </a:t>
            </a:r>
            <a:br>
              <a:rPr lang="ru" sz="1800"/>
            </a:br>
            <a:r>
              <a:rPr lang="ru" sz="1800"/>
              <a:t>не найдет общий язык с тренером </a:t>
            </a:r>
            <a:br>
              <a:rPr lang="ru" sz="1800"/>
            </a:br>
            <a:r>
              <a:rPr lang="ru" sz="1800"/>
              <a:t>и командой.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ru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Совет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Расскажите о проблеме на </a:t>
              </a:r>
              <a:r>
                <a:rPr b="1"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реальном примере</a:t>
              </a: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</a:t>
              </a: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в идеале – </a:t>
              </a:r>
              <a:b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на примере человека.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</a:rPr>
              <a:t>Это Маркос.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/>
              <a:t>Недавно он открыл магазин фотокамер рядом с Лувром (Париж).</a:t>
            </a:r>
            <a:r>
              <a:rPr lang="ru" sz="1800"/>
              <a:t>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/>
              <a:t>Его покупатели, в основном туристы, говорят на самых разных языках, что значительно усложняет коммуникацию с продавцом.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Совет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Если проблема проявляется в разных сферах, примеров может быть несколько.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(выдуманная история для примера)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